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58" r:id="rId21"/>
    <p:sldId id="277" r:id="rId22"/>
    <p:sldId id="278" r:id="rId23"/>
    <p:sldId id="279" r:id="rId24"/>
    <p:sldId id="280" r:id="rId25"/>
    <p:sldId id="281" r:id="rId26"/>
    <p:sldId id="285" r:id="rId27"/>
    <p:sldId id="286" r:id="rId28"/>
    <p:sldId id="287" r:id="rId29"/>
    <p:sldId id="291" r:id="rId30"/>
    <p:sldId id="292" r:id="rId31"/>
    <p:sldId id="293" r:id="rId32"/>
    <p:sldId id="294" r:id="rId33"/>
    <p:sldId id="283" r:id="rId34"/>
    <p:sldId id="284" r:id="rId35"/>
    <p:sldId id="282" r:id="rId36"/>
    <p:sldId id="288" r:id="rId37"/>
    <p:sldId id="290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0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710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231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12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5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69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7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06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0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1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30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0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AB9DE-7892-644E-BDBA-6BF23FF7AB3D}" type="datetimeFigureOut">
              <a:rPr lang="en-US" smtClean="0"/>
              <a:t>3/3/15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C4C29-F585-D544-8429-1608CC30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1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mailto:huff@ecohealthalliance.org" TargetMode="External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mailto:huff@ecohealthalliance.org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0618" y="525073"/>
            <a:ext cx="81334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Food Pathogens in Relation to Food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P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reference, Environmental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H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ealth, and Systems-level Food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P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roduction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C</a:t>
            </a: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hallenges</a:t>
            </a:r>
            <a:endParaRPr lang="en-US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5" descr="Screen Shot 2015-03-03 at 9.10.5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4068"/>
            <a:ext cx="3712556" cy="1127959"/>
          </a:xfrm>
          <a:prstGeom prst="rect">
            <a:avLst/>
          </a:prstGeom>
        </p:spPr>
      </p:pic>
      <p:pic>
        <p:nvPicPr>
          <p:cNvPr id="7" name="Picture 6" descr="Screen Shot 2015-03-03 at 9.11.1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557" y="5774068"/>
            <a:ext cx="5431443" cy="10839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7957" y="3138226"/>
            <a:ext cx="68104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7933C"/>
                </a:solidFill>
              </a:rPr>
              <a:t>Dr. Andrew Huff</a:t>
            </a:r>
          </a:p>
          <a:p>
            <a:endParaRPr lang="en-US" sz="3600" b="1" dirty="0" smtClean="0">
              <a:solidFill>
                <a:srgbClr val="77933C"/>
              </a:solidFill>
            </a:endParaRPr>
          </a:p>
          <a:p>
            <a:r>
              <a:rPr lang="en-US" sz="3600" b="1" dirty="0" smtClean="0">
                <a:solidFill>
                  <a:srgbClr val="77933C"/>
                </a:solidFill>
              </a:rPr>
              <a:t>Email: </a:t>
            </a:r>
            <a:r>
              <a:rPr lang="en-US" sz="3600" b="1" dirty="0" smtClean="0">
                <a:solidFill>
                  <a:srgbClr val="77933C"/>
                </a:solidFill>
                <a:hlinkClick r:id="rId4"/>
              </a:rPr>
              <a:t>huff@ecohealthalliance.org</a:t>
            </a:r>
            <a:endParaRPr lang="en-US" sz="3600" b="1" dirty="0" smtClean="0">
              <a:solidFill>
                <a:srgbClr val="77933C"/>
              </a:solidFill>
            </a:endParaRPr>
          </a:p>
          <a:p>
            <a:endParaRPr lang="en-US" sz="3600" b="1" dirty="0">
              <a:solidFill>
                <a:srgbClr val="77933C"/>
              </a:solidFill>
            </a:endParaRPr>
          </a:p>
          <a:p>
            <a:endParaRPr lang="en-US" sz="3600" b="1" dirty="0">
              <a:solidFill>
                <a:srgbClr val="77933C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8360" y="2833397"/>
            <a:ext cx="1785685" cy="178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94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794"/>
            <a:ext cx="8229600" cy="97815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Diversity in Diet is Increasing: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Good or Bad?</a:t>
            </a:r>
            <a:endParaRPr lang="en-US" dirty="0"/>
          </a:p>
        </p:txBody>
      </p:sp>
      <p:pic>
        <p:nvPicPr>
          <p:cNvPr id="4" name="Picture 3" descr="Screen Shot 2015-03-03 at 10.58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79" y="1255536"/>
            <a:ext cx="6470661" cy="530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07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3-03 at 10.58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3652"/>
            <a:ext cx="9144000" cy="29783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1075" y="540172"/>
            <a:ext cx="71105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Protein &amp; Sugar Intake is Increasing;</a:t>
            </a:r>
          </a:p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Carbohydrates are decreasing?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19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Land-use &amp; Environmental Changes</a:t>
            </a:r>
            <a:br>
              <a:rPr lang="en-US" b="1" dirty="0" smtClean="0">
                <a:solidFill>
                  <a:srgbClr val="0000FF"/>
                </a:solidFill>
              </a:rPr>
            </a:b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38" y="1250359"/>
            <a:ext cx="7620000" cy="505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9938" y="6459470"/>
            <a:ext cx="3141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497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23126"/>
            <a:ext cx="7620000" cy="4610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8564" y="145994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Food supply is increasing:  How?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6076589"/>
            <a:ext cx="3141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30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59" y="821826"/>
            <a:ext cx="8511872" cy="51638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2106" y="6032792"/>
            <a:ext cx="3141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78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885" y="861515"/>
            <a:ext cx="8096915" cy="54249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3315" y="189790"/>
            <a:ext cx="42918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FF"/>
                </a:solidFill>
              </a:rPr>
              <a:t>Before: Palm Forest Malaysia</a:t>
            </a:r>
            <a:endParaRPr lang="en-US" sz="2600" b="1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9885" y="6304347"/>
            <a:ext cx="3141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22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79" y="882196"/>
            <a:ext cx="7542193" cy="5032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3315" y="189790"/>
            <a:ext cx="42918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FF"/>
                </a:solidFill>
              </a:rPr>
              <a:t>After: Palm Forest Malaysia</a:t>
            </a:r>
            <a:endParaRPr lang="en-US" sz="2600" b="1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8179" y="6164185"/>
            <a:ext cx="3141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305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Soybean Field Brazil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5200"/>
            <a:ext cx="9017000" cy="27374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9336" y="5580214"/>
            <a:ext cx="3141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Nature Conservancy (2014)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1311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1045"/>
            <a:ext cx="9144000" cy="49225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14563" y="437978"/>
            <a:ext cx="537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Grain Fed Cattle Mexico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49372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86" y="1638299"/>
            <a:ext cx="8680722" cy="48785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0768" y="613169"/>
            <a:ext cx="5259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Duck Farm South East Asia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432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577" y="793715"/>
            <a:ext cx="8703531" cy="2991693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Global Changes in Food Preference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Land-use &amp; Environmental Changes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Disease Emergence Related to Food Production</a:t>
            </a:r>
          </a:p>
          <a:p>
            <a:endParaRPr lang="en-US" sz="36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893" y="4370222"/>
            <a:ext cx="2691107" cy="24877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70222"/>
            <a:ext cx="3321760" cy="2487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288" y="4370222"/>
            <a:ext cx="3734092" cy="248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313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78" b="867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Palm Oil Factory Malaysia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37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Slaughterhouse Mexico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623" b="7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8621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Tangent - Oscar 2014 </a:t>
            </a:r>
            <a:r>
              <a:rPr lang="en-US" b="1" dirty="0" smtClean="0">
                <a:solidFill>
                  <a:srgbClr val="0000FF"/>
                </a:solidFill>
              </a:rPr>
              <a:t>Documentary Short Nominee</a:t>
            </a:r>
            <a:r>
              <a:rPr lang="en-US" b="1" dirty="0" smtClean="0">
                <a:solidFill>
                  <a:srgbClr val="0000FF"/>
                </a:solidFill>
              </a:rPr>
              <a:t>:  </a:t>
            </a:r>
            <a:r>
              <a:rPr lang="en-US" b="1" dirty="0" smtClean="0">
                <a:solidFill>
                  <a:srgbClr val="0000FF"/>
                </a:solidFill>
              </a:rPr>
              <a:t>The </a:t>
            </a:r>
            <a:r>
              <a:rPr lang="en-US" b="1" dirty="0" smtClean="0">
                <a:solidFill>
                  <a:srgbClr val="0000FF"/>
                </a:solidFill>
              </a:rPr>
              <a:t>Reaper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8128000" cy="500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58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Disease Emergence Related to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Food Production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1334"/>
            <a:ext cx="9144000" cy="371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506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Infectious Disease Triangle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698" y="1836732"/>
            <a:ext cx="5669207" cy="39410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5316" y="6336077"/>
            <a:ext cx="2728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Courtesy of the CDC (2015)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3204" y="1417638"/>
            <a:ext cx="3480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Potential disease hosts?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Potential Agents?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Environment types?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46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862" y="1172236"/>
            <a:ext cx="6565261" cy="56857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7862" y="335783"/>
            <a:ext cx="7109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</a:rPr>
              <a:t>Zoonoses</a:t>
            </a:r>
            <a:r>
              <a:rPr lang="en-US" sz="3600" b="1" dirty="0" smtClean="0">
                <a:solidFill>
                  <a:srgbClr val="0000FF"/>
                </a:solidFill>
              </a:rPr>
              <a:t> incidence is increasing 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22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964" b="8964"/>
          <a:stretch>
            <a:fillRect/>
          </a:stretch>
        </p:blipFill>
        <p:spPr>
          <a:xfrm>
            <a:off x="457200" y="1235219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189776" y="189791"/>
            <a:ext cx="8802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Avian Influenza: HP H5NWhat?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122212"/>
            <a:ext cx="1346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WHO (2012</a:t>
            </a:r>
            <a:r>
              <a:rPr lang="en-US" dirty="0" smtClean="0">
                <a:solidFill>
                  <a:srgbClr val="0000FF"/>
                </a:solidFill>
              </a:rPr>
              <a:t>)                 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6630" y="5868900"/>
            <a:ext cx="2364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Why should we care?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Why is it increasing?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Who is at risk?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452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891" y="1052656"/>
            <a:ext cx="4713139" cy="54403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35008" y="80295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6786" y="3576816"/>
            <a:ext cx="2069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Int. J. Environ. Res. Public Health 2013, 10(7), 2699-2719; doi:10.3390/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4632" y="291986"/>
            <a:ext cx="4978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Australian EID Study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205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5-03-03 at 3.53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5" b="7455"/>
          <a:stretch>
            <a:fillRect/>
          </a:stretch>
        </p:blipFill>
        <p:spPr>
          <a:xfrm>
            <a:off x="1" y="1153341"/>
            <a:ext cx="9042128" cy="4972822"/>
          </a:xfrm>
        </p:spPr>
      </p:pic>
    </p:spTree>
    <p:extLst>
      <p:ext uri="{BB962C8B-B14F-4D97-AF65-F5344CB8AC3E}">
        <p14:creationId xmlns:p14="http://schemas.microsoft.com/office/powerpoint/2010/main" val="2720953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Nipah Virus Emergence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07" y="1431089"/>
            <a:ext cx="6950547" cy="521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95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609" y="274638"/>
            <a:ext cx="8744045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Changing Preferences/Demand in Food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091" y="1602768"/>
            <a:ext cx="85905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Increasing human populations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Increasing animal agriculture populations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Increasing monoculture globally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Urbanization</a:t>
            </a:r>
            <a:endParaRPr lang="en-US" sz="36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091" y="6073290"/>
            <a:ext cx="2093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by 2050?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502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Bat Roosting &amp; Pig Pens: Why?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76399"/>
            <a:ext cx="3192371" cy="47972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570" y="1676399"/>
            <a:ext cx="5427248" cy="378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205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Land Use Change?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211658" y="6126163"/>
            <a:ext cx="1346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WHO (2008)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8863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Palm Oil Plantations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6" y="1732368"/>
            <a:ext cx="8548978" cy="484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087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0601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In Class Exercise –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System Dynamics Modeling</a:t>
            </a:r>
            <a:br>
              <a:rPr lang="en-US" b="1" dirty="0" smtClean="0">
                <a:solidFill>
                  <a:srgbClr val="0000FF"/>
                </a:solidFill>
              </a:rPr>
            </a:b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556514"/>
            <a:ext cx="184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/>
          </a:p>
          <a:p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908952" y="2029694"/>
            <a:ext cx="70350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They depict relationships between variables or concepts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Help to define a system’s </a:t>
            </a:r>
            <a:r>
              <a:rPr lang="en-US" sz="3600" dirty="0" smtClean="0">
                <a:solidFill>
                  <a:srgbClr val="0000FF"/>
                </a:solidFill>
              </a:rPr>
              <a:t>structure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Behavior is a consequence of the model’s structure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rgbClr val="0000FF"/>
                </a:solidFill>
              </a:rPr>
              <a:t>Levels </a:t>
            </a:r>
            <a:r>
              <a:rPr lang="en-US" sz="3600" dirty="0" smtClean="0">
                <a:solidFill>
                  <a:srgbClr val="0000FF"/>
                </a:solidFill>
              </a:rPr>
              <a:t>and rates are important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555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Example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2.39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51" y="1257046"/>
            <a:ext cx="5494688" cy="54403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4376" y="3679012"/>
            <a:ext cx="2233538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Huff et. al (In press). How resilient </a:t>
            </a:r>
            <a:r>
              <a:rPr lang="en-US" dirty="0">
                <a:solidFill>
                  <a:srgbClr val="0000FF"/>
                </a:solidFill>
              </a:rPr>
              <a:t>is the United States’ food system to pandemics and what can society do to increase food system resiliency?</a:t>
            </a:r>
          </a:p>
          <a:p>
            <a:r>
              <a:rPr lang="en-US" i="1" dirty="0" smtClean="0">
                <a:solidFill>
                  <a:srgbClr val="0000FF"/>
                </a:solidFill>
              </a:rPr>
              <a:t>Journal of Environmental Sciences and Studies.</a:t>
            </a:r>
          </a:p>
        </p:txBody>
      </p:sp>
    </p:spTree>
    <p:extLst>
      <p:ext uri="{BB962C8B-B14F-4D97-AF65-F5344CB8AC3E}">
        <p14:creationId xmlns:p14="http://schemas.microsoft.com/office/powerpoint/2010/main" val="7274946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In Class Exercise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020"/>
            <a:ext cx="8229600" cy="4953461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Form groups of 4-6 people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Use Morse et al. (1995) tables/examples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Think about Environmental Factors, Human/Social Factors, and Engineered Systems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Create/hypothesize your own factors that could contribute to disease emergence in food systems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Draw an interdependency diagram for disease emergence related to food systems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Discuss as </a:t>
            </a:r>
            <a:r>
              <a:rPr lang="en-US" dirty="0" smtClean="0">
                <a:solidFill>
                  <a:srgbClr val="0000FF"/>
                </a:solidFill>
              </a:rPr>
              <a:t>a </a:t>
            </a:r>
            <a:r>
              <a:rPr lang="en-US" dirty="0" smtClean="0">
                <a:solidFill>
                  <a:srgbClr val="0000FF"/>
                </a:solidFill>
              </a:rPr>
              <a:t>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216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Summary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What we collectively choose to eat drives market conditions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Market conditions drive changes in land-use &amp; type of species produced in agriculture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Land-use changes cause new conditions in the environment, causes new species to interact, which </a:t>
            </a:r>
            <a:r>
              <a:rPr lang="en-US" smtClean="0">
                <a:solidFill>
                  <a:srgbClr val="0000FF"/>
                </a:solidFill>
              </a:rPr>
              <a:t>contributes to disease </a:t>
            </a:r>
            <a:r>
              <a:rPr lang="en-US" dirty="0" smtClean="0">
                <a:solidFill>
                  <a:srgbClr val="0000FF"/>
                </a:solidFill>
              </a:rPr>
              <a:t>emergence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6594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0618" y="525073"/>
            <a:ext cx="81334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accent3">
                    <a:lumMod val="75000"/>
                  </a:schemeClr>
                </a:solidFill>
              </a:rPr>
              <a:t>Questions?</a:t>
            </a:r>
            <a:endParaRPr lang="en-US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5" descr="Screen Shot 2015-03-03 at 9.10.5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4068"/>
            <a:ext cx="3712556" cy="1127959"/>
          </a:xfrm>
          <a:prstGeom prst="rect">
            <a:avLst/>
          </a:prstGeom>
        </p:spPr>
      </p:pic>
      <p:pic>
        <p:nvPicPr>
          <p:cNvPr id="7" name="Picture 6" descr="Screen Shot 2015-03-03 at 9.11.1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557" y="5774068"/>
            <a:ext cx="5431443" cy="10839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7957" y="3138226"/>
            <a:ext cx="68104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7933C"/>
                </a:solidFill>
              </a:rPr>
              <a:t>Dr. Andrew Huff</a:t>
            </a:r>
          </a:p>
          <a:p>
            <a:endParaRPr lang="en-US" sz="3600" b="1" dirty="0" smtClean="0">
              <a:solidFill>
                <a:srgbClr val="77933C"/>
              </a:solidFill>
            </a:endParaRPr>
          </a:p>
          <a:p>
            <a:r>
              <a:rPr lang="en-US" sz="3600" b="1" dirty="0" smtClean="0">
                <a:solidFill>
                  <a:srgbClr val="77933C"/>
                </a:solidFill>
              </a:rPr>
              <a:t>Email: </a:t>
            </a:r>
            <a:r>
              <a:rPr lang="en-US" sz="3600" b="1" dirty="0" smtClean="0">
                <a:solidFill>
                  <a:srgbClr val="77933C"/>
                </a:solidFill>
                <a:hlinkClick r:id="rId4"/>
              </a:rPr>
              <a:t>huff@ecohealthalliance.org</a:t>
            </a:r>
            <a:endParaRPr lang="en-US" sz="3600" b="1" dirty="0" smtClean="0">
              <a:solidFill>
                <a:srgbClr val="77933C"/>
              </a:solidFill>
            </a:endParaRPr>
          </a:p>
          <a:p>
            <a:endParaRPr lang="en-US" sz="3600" b="1" dirty="0">
              <a:solidFill>
                <a:srgbClr val="77933C"/>
              </a:solidFill>
            </a:endParaRPr>
          </a:p>
          <a:p>
            <a:endParaRPr lang="en-US" sz="3600" b="1" dirty="0">
              <a:solidFill>
                <a:srgbClr val="7793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72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2195"/>
            <a:ext cx="8345565" cy="131544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Low Urbanization: Diet Differences by Income 1990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10.56.0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5903"/>
            <a:ext cx="9144000" cy="533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22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High Urbanization: Diet Differences by Income 1990</a:t>
            </a:r>
            <a:endParaRPr lang="en-US" dirty="0"/>
          </a:p>
        </p:txBody>
      </p:sp>
      <p:pic>
        <p:nvPicPr>
          <p:cNvPr id="4" name="Picture 3" descr="Screen Shot 2015-03-03 at 10.56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1745"/>
            <a:ext cx="9144000" cy="522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25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Urbanization is Increasing: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Everywhere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10.56.4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4864"/>
            <a:ext cx="9144000" cy="226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14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356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 Comparison Between Carbs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and Fats Over Time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10.57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567"/>
            <a:ext cx="9144000" cy="561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6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All levels of </a:t>
            </a:r>
            <a:r>
              <a:rPr lang="en-US" b="1" dirty="0" smtClean="0">
                <a:solidFill>
                  <a:srgbClr val="0000FF"/>
                </a:solidFill>
              </a:rPr>
              <a:t>income </a:t>
            </a:r>
            <a:r>
              <a:rPr lang="en-US" b="1" dirty="0" smtClean="0">
                <a:solidFill>
                  <a:srgbClr val="0000FF"/>
                </a:solidFill>
              </a:rPr>
              <a:t>are consuming more plant and animal fats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10.58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4454"/>
            <a:ext cx="9144000" cy="48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47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Fatty Diets are Increasing:  </a:t>
            </a:r>
            <a:br>
              <a:rPr lang="en-US" b="1" dirty="0" smtClean="0">
                <a:solidFill>
                  <a:srgbClr val="0000FF"/>
                </a:solidFill>
              </a:rPr>
            </a:br>
            <a:r>
              <a:rPr lang="en-US" b="1" dirty="0" smtClean="0">
                <a:solidFill>
                  <a:srgbClr val="0000FF"/>
                </a:solidFill>
              </a:rPr>
              <a:t>Why? Good or Bad?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Screen Shot 2015-03-03 at 10.58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1204"/>
            <a:ext cx="9144000" cy="508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4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504</Words>
  <Application>Microsoft Macintosh PowerPoint</Application>
  <PresentationFormat>On-screen Show (4:3)</PresentationFormat>
  <Paragraphs>80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Changing Preferences/Demand in Food</vt:lpstr>
      <vt:lpstr>Low Urbanization: Diet Differences by Income 1990</vt:lpstr>
      <vt:lpstr>High Urbanization: Diet Differences by Income 1990</vt:lpstr>
      <vt:lpstr>Urbanization is Increasing:  Everywhere</vt:lpstr>
      <vt:lpstr>A Comparison Between Carbs  and Fats Over Time</vt:lpstr>
      <vt:lpstr>All levels of income are consuming more plant and animal fats</vt:lpstr>
      <vt:lpstr>Fatty Diets are Increasing:   Why? Good or Bad?</vt:lpstr>
      <vt:lpstr>Diversity in Diet is Increasing:  Good or Bad?</vt:lpstr>
      <vt:lpstr>PowerPoint Presentation</vt:lpstr>
      <vt:lpstr>Land-use &amp; Environmental Changes </vt:lpstr>
      <vt:lpstr>PowerPoint Presentation</vt:lpstr>
      <vt:lpstr>PowerPoint Presentation</vt:lpstr>
      <vt:lpstr>PowerPoint Presentation</vt:lpstr>
      <vt:lpstr>PowerPoint Presentation</vt:lpstr>
      <vt:lpstr>Soybean Field Brazil</vt:lpstr>
      <vt:lpstr>PowerPoint Presentation</vt:lpstr>
      <vt:lpstr>PowerPoint Presentation</vt:lpstr>
      <vt:lpstr>Palm Oil Factory Malaysia</vt:lpstr>
      <vt:lpstr>Slaughterhouse Mexico</vt:lpstr>
      <vt:lpstr>Tangent - Oscar 2014 Documentary Short Nominee:  The Reaper</vt:lpstr>
      <vt:lpstr>Disease Emergence Related to  Food Production</vt:lpstr>
      <vt:lpstr>Infectious Disease Triangle</vt:lpstr>
      <vt:lpstr>PowerPoint Presentation</vt:lpstr>
      <vt:lpstr>PowerPoint Presentation</vt:lpstr>
      <vt:lpstr>PowerPoint Presentation</vt:lpstr>
      <vt:lpstr>PowerPoint Presentation</vt:lpstr>
      <vt:lpstr>Nipah Virus Emergence</vt:lpstr>
      <vt:lpstr>Bat Roosting &amp; Pig Pens: Why?</vt:lpstr>
      <vt:lpstr>Land Use Change?</vt:lpstr>
      <vt:lpstr>Palm Oil Plantations </vt:lpstr>
      <vt:lpstr>In Class Exercise –  System Dynamics Modeling </vt:lpstr>
      <vt:lpstr>Example</vt:lpstr>
      <vt:lpstr>In Class Exercise</vt:lpstr>
      <vt:lpstr>Summary</vt:lpstr>
      <vt:lpstr>PowerPoint Presentation</vt:lpstr>
    </vt:vector>
  </TitlesOfParts>
  <Company>Ecohelth Alliance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Huff</dc:creator>
  <cp:lastModifiedBy>Andrew Huff</cp:lastModifiedBy>
  <cp:revision>90</cp:revision>
  <dcterms:created xsi:type="dcterms:W3CDTF">2015-03-03T14:00:44Z</dcterms:created>
  <dcterms:modified xsi:type="dcterms:W3CDTF">2015-03-03T21:35:18Z</dcterms:modified>
</cp:coreProperties>
</file>